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3" r:id="rId7"/>
    <p:sldId id="265" r:id="rId8"/>
    <p:sldId id="264" r:id="rId9"/>
    <p:sldId id="262" r:id="rId10"/>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3" d="100"/>
          <a:sy n="63" d="100"/>
        </p:scale>
        <p:origin x="-2491" y="-62"/>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342900" y="4933072"/>
            <a:ext cx="6229350" cy="1524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342900" y="1911643"/>
            <a:ext cx="6229350" cy="26416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097720" y="4733502"/>
            <a:ext cx="2228850" cy="2117"/>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3531431" y="4733502"/>
            <a:ext cx="2228850" cy="2117"/>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3405261" y="4701736"/>
            <a:ext cx="34290" cy="6096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0579AF5B-8A19-4F57-BC98-849DACB86C10}" type="datetimeFigureOut">
              <a:rPr lang="ru-RU" smtClean="0"/>
              <a:pPr/>
              <a:t>04.08.2021</a:t>
            </a:fld>
            <a:endParaRPr lang="ru-RU"/>
          </a:p>
        </p:txBody>
      </p:sp>
      <p:sp>
        <p:nvSpPr>
          <p:cNvPr id="16" name="Номер слайда 15"/>
          <p:cNvSpPr>
            <a:spLocks noGrp="1"/>
          </p:cNvSpPr>
          <p:nvPr>
            <p:ph type="sldNum" sz="quarter" idx="11"/>
          </p:nvPr>
        </p:nvSpPr>
        <p:spPr/>
        <p:txBody>
          <a:bodyPr/>
          <a:lstStyle/>
          <a:p>
            <a:fld id="{906B3BED-E98C-4DD6-B30B-D4CFEC5FAF9F}"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579AF5B-8A19-4F57-BC98-849DACB86C10}" type="datetimeFigureOut">
              <a:rPr lang="ru-RU" smtClean="0"/>
              <a:pPr/>
              <a:t>04.08.2021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6B3BED-E98C-4DD6-B30B-D4CFEC5FAF9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579AF5B-8A19-4F57-BC98-849DACB86C10}" type="datetimeFigureOut">
              <a:rPr lang="ru-RU" smtClean="0"/>
              <a:pPr/>
              <a:t>04.08.2021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6B3BED-E98C-4DD6-B30B-D4CFEC5FAF9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342900" y="2032000"/>
            <a:ext cx="6172200" cy="6096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0579AF5B-8A19-4F57-BC98-849DACB86C10}" type="datetimeFigureOut">
              <a:rPr lang="ru-RU" smtClean="0"/>
              <a:pPr/>
              <a:t>04.08.2021</a:t>
            </a:fld>
            <a:endParaRPr lang="ru-RU"/>
          </a:p>
        </p:txBody>
      </p:sp>
      <p:sp>
        <p:nvSpPr>
          <p:cNvPr id="15" name="Номер слайда 14"/>
          <p:cNvSpPr>
            <a:spLocks noGrp="1"/>
          </p:cNvSpPr>
          <p:nvPr>
            <p:ph type="sldNum" sz="quarter" idx="15"/>
          </p:nvPr>
        </p:nvSpPr>
        <p:spPr/>
        <p:txBody>
          <a:bodyPr/>
          <a:lstStyle>
            <a:lvl1pPr algn="ctr">
              <a:defRPr/>
            </a:lvl1pPr>
          </a:lstStyle>
          <a:p>
            <a:fld id="{906B3BED-E98C-4DD6-B30B-D4CFEC5FAF9F}"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0579AF5B-8A19-4F57-BC98-849DACB86C10}" type="datetimeFigureOut">
              <a:rPr lang="ru-RU" smtClean="0"/>
              <a:pPr/>
              <a:t>04.08.2021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6B3BED-E98C-4DD6-B30B-D4CFEC5FAF9F}" type="slidenum">
              <a:rPr lang="ru-RU" smtClean="0"/>
              <a:pPr/>
              <a:t>‹#›</a:t>
            </a:fld>
            <a:endParaRPr lang="ru-RU"/>
          </a:p>
        </p:txBody>
      </p:sp>
      <p:sp>
        <p:nvSpPr>
          <p:cNvPr id="2" name="Заголовок 1"/>
          <p:cNvSpPr>
            <a:spLocks noGrp="1"/>
          </p:cNvSpPr>
          <p:nvPr>
            <p:ph type="title"/>
          </p:nvPr>
        </p:nvSpPr>
        <p:spPr>
          <a:xfrm>
            <a:off x="514350" y="4673600"/>
            <a:ext cx="5943600" cy="18288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14350" y="6611819"/>
            <a:ext cx="5943600" cy="1312981"/>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514350" y="6555990"/>
            <a:ext cx="5943600" cy="5735"/>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0579AF5B-8A19-4F57-BC98-849DACB86C10}" type="datetimeFigureOut">
              <a:rPr lang="ru-RU" smtClean="0"/>
              <a:pPr/>
              <a:t>04.08.2021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06B3BED-E98C-4DD6-B30B-D4CFEC5FAF9F}"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342900" y="2032000"/>
            <a:ext cx="3044952" cy="6096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3486150" y="2032000"/>
            <a:ext cx="3044952" cy="6096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906B3BED-E98C-4DD6-B30B-D4CFEC5FAF9F}"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0579AF5B-8A19-4F57-BC98-849DACB86C10}" type="datetimeFigureOut">
              <a:rPr lang="ru-RU" smtClean="0"/>
              <a:pPr/>
              <a:t>04.08.2021</a:t>
            </a:fld>
            <a:endParaRPr lang="ru-RU"/>
          </a:p>
        </p:txBody>
      </p:sp>
      <p:sp>
        <p:nvSpPr>
          <p:cNvPr id="3" name="Текст 2"/>
          <p:cNvSpPr>
            <a:spLocks noGrp="1"/>
          </p:cNvSpPr>
          <p:nvPr>
            <p:ph type="body" idx="1"/>
          </p:nvPr>
        </p:nvSpPr>
        <p:spPr>
          <a:xfrm>
            <a:off x="342900" y="1866124"/>
            <a:ext cx="3030141" cy="1016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342900" y="2935861"/>
            <a:ext cx="3028950" cy="5218176"/>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3487341" y="2935861"/>
            <a:ext cx="3028950" cy="5218176"/>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342900" y="207264"/>
            <a:ext cx="6172200" cy="1524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3486150" y="1866124"/>
            <a:ext cx="3030141" cy="1016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422209" y="2906959"/>
            <a:ext cx="2811780" cy="211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3566160" y="2906959"/>
            <a:ext cx="2811780" cy="211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579AF5B-8A19-4F57-BC98-849DACB86C10}" type="datetimeFigureOut">
              <a:rPr lang="ru-RU" smtClean="0"/>
              <a:pPr/>
              <a:t>04.08.2021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06B3BED-E98C-4DD6-B30B-D4CFEC5FAF9F}"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579AF5B-8A19-4F57-BC98-849DACB86C10}" type="datetimeFigureOut">
              <a:rPr lang="ru-RU" smtClean="0"/>
              <a:pPr/>
              <a:t>04.08.2021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06B3BED-E98C-4DD6-B30B-D4CFEC5FAF9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342900" y="609600"/>
            <a:ext cx="4686300" cy="7620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5086350" y="2133600"/>
            <a:ext cx="1488186" cy="49784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5086350" y="609600"/>
            <a:ext cx="1485900" cy="14224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0579AF5B-8A19-4F57-BC98-849DACB86C10}" type="datetimeFigureOut">
              <a:rPr lang="ru-RU" smtClean="0"/>
              <a:pPr/>
              <a:t>04.08.2021</a:t>
            </a:fld>
            <a:endParaRPr lang="ru-RU"/>
          </a:p>
        </p:txBody>
      </p:sp>
      <p:sp>
        <p:nvSpPr>
          <p:cNvPr id="9" name="Номер слайда 8"/>
          <p:cNvSpPr>
            <a:spLocks noGrp="1"/>
          </p:cNvSpPr>
          <p:nvPr>
            <p:ph type="sldNum" sz="quarter" idx="15"/>
          </p:nvPr>
        </p:nvSpPr>
        <p:spPr/>
        <p:txBody>
          <a:bodyPr/>
          <a:lstStyle/>
          <a:p>
            <a:fld id="{906B3BED-E98C-4DD6-B30B-D4CFEC5FAF9F}"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72050" y="609600"/>
            <a:ext cx="1543050" cy="14224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42900" y="609600"/>
            <a:ext cx="4514850" cy="74168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4972050" y="2133600"/>
            <a:ext cx="1543050" cy="58928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0579AF5B-8A19-4F57-BC98-849DACB86C10}" type="datetimeFigureOut">
              <a:rPr lang="ru-RU" smtClean="0"/>
              <a:pPr/>
              <a:t>04.08.2021</a:t>
            </a:fld>
            <a:endParaRPr lang="ru-RU"/>
          </a:p>
        </p:txBody>
      </p:sp>
      <p:sp>
        <p:nvSpPr>
          <p:cNvPr id="9" name="Номер слайда 8"/>
          <p:cNvSpPr>
            <a:spLocks noGrp="1"/>
          </p:cNvSpPr>
          <p:nvPr>
            <p:ph type="sldNum" sz="quarter" idx="11"/>
          </p:nvPr>
        </p:nvSpPr>
        <p:spPr/>
        <p:txBody>
          <a:bodyPr/>
          <a:lstStyle/>
          <a:p>
            <a:fld id="{906B3BED-E98C-4DD6-B30B-D4CFEC5FAF9F}"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342900" y="1930401"/>
            <a:ext cx="6172200" cy="6237817"/>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4343400" y="8271556"/>
            <a:ext cx="1943100" cy="512064"/>
          </a:xfrm>
          <a:prstGeom prst="rect">
            <a:avLst/>
          </a:prstGeom>
        </p:spPr>
        <p:txBody>
          <a:bodyPr vert="horz" anchor="ctr" anchorCtr="0"/>
          <a:lstStyle>
            <a:lvl1pPr algn="l" eaLnBrk="1" latinLnBrk="0" hangingPunct="1">
              <a:defRPr kumimoji="0" sz="1200">
                <a:solidFill>
                  <a:schemeClr val="tx2"/>
                </a:solidFill>
              </a:defRPr>
            </a:lvl1pPr>
          </a:lstStyle>
          <a:p>
            <a:fld id="{0579AF5B-8A19-4F57-BC98-849DACB86C10}" type="datetimeFigureOut">
              <a:rPr lang="ru-RU" smtClean="0"/>
              <a:pPr/>
              <a:t>04.08.2021</a:t>
            </a:fld>
            <a:endParaRPr lang="ru-RU"/>
          </a:p>
        </p:txBody>
      </p:sp>
      <p:sp>
        <p:nvSpPr>
          <p:cNvPr id="10" name="Нижний колонтитул 9"/>
          <p:cNvSpPr>
            <a:spLocks noGrp="1"/>
          </p:cNvSpPr>
          <p:nvPr>
            <p:ph type="ftr" sz="quarter" idx="3"/>
          </p:nvPr>
        </p:nvSpPr>
        <p:spPr>
          <a:xfrm>
            <a:off x="1600200" y="8271556"/>
            <a:ext cx="2686050" cy="512064"/>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6307931" y="8242041"/>
            <a:ext cx="457200" cy="6096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906B3BED-E98C-4DD6-B30B-D4CFEC5FAF9F}" type="slidenum">
              <a:rPr lang="ru-RU" smtClean="0"/>
              <a:pPr/>
              <a:t>‹#›</a:t>
            </a:fld>
            <a:endParaRPr lang="ru-RU"/>
          </a:p>
        </p:txBody>
      </p:sp>
      <p:sp>
        <p:nvSpPr>
          <p:cNvPr id="5" name="Заголовок 4"/>
          <p:cNvSpPr>
            <a:spLocks noGrp="1"/>
          </p:cNvSpPr>
          <p:nvPr>
            <p:ph type="title"/>
          </p:nvPr>
        </p:nvSpPr>
        <p:spPr>
          <a:xfrm>
            <a:off x="342900" y="203200"/>
            <a:ext cx="6172200" cy="16256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57166" y="1785918"/>
            <a:ext cx="6215106" cy="7072362"/>
          </a:xfrm>
        </p:spPr>
        <p:txBody>
          <a:bodyPr/>
          <a:lstStyle/>
          <a:p>
            <a:r>
              <a:rPr lang="ru-RU" sz="2000" dirty="0" smtClean="0">
                <a:latin typeface="Ariston" pitchFamily="66" charset="0"/>
              </a:rPr>
              <a:t/>
            </a:r>
            <a:br>
              <a:rPr lang="ru-RU" sz="2000" dirty="0" smtClean="0">
                <a:latin typeface="Ariston" pitchFamily="66" charset="0"/>
              </a:rPr>
            </a:br>
            <a:endParaRPr lang="ru-RU" sz="2000" dirty="0" smtClean="0">
              <a:latin typeface="Ariston" pitchFamily="66" charset="0"/>
            </a:endParaRPr>
          </a:p>
          <a:p>
            <a:r>
              <a:rPr lang="ru-RU" sz="2000" dirty="0" smtClean="0">
                <a:latin typeface="Ariston" pitchFamily="66" charset="0"/>
              </a:rPr>
              <a:t>Депрессия и желание покончить с собой – не одно и то же. Можно страдать от депрессий, но о суициде даже не помышлять. В то же время большинство суицидальных подростков объединяет склонность к депрессиям. Подавленности предшествует обычно ощущение грусти, нередко безотчетной, и безысходности.</a:t>
            </a:r>
            <a:br>
              <a:rPr lang="ru-RU" sz="2000" dirty="0" smtClean="0">
                <a:latin typeface="Ariston" pitchFamily="66" charset="0"/>
              </a:rPr>
            </a:br>
            <a:r>
              <a:rPr lang="ru-RU" sz="2000" dirty="0" smtClean="0">
                <a:latin typeface="Ariston" pitchFamily="66" charset="0"/>
              </a:rPr>
              <a:t>Почти все молодые люди время от времени испытывают тоску и меланхолию. Перепады настроения свойственны молодежи, однако продолжаются эти перепады день-два, не больше. Так называемая ситуационная депрессия напрямую связана с тем, что произошло или происходит в жизни подростка: юноши и девушки живо реагируют на плохие отметки, на ссоры с друзьями и подругами, на семейные неурядицы, на потерю работы. Подростки, которые сталкиваются не с одной, а с несколькими проблемами одновременно, впадают в депрессию, утраивают способность находить выход из создавшейся ситуации.</a:t>
            </a:r>
            <a:endParaRPr lang="ru-RU" sz="2000" dirty="0">
              <a:latin typeface="Ariston" pitchFamily="66" charset="0"/>
            </a:endParaRPr>
          </a:p>
        </p:txBody>
      </p:sp>
      <p:sp>
        <p:nvSpPr>
          <p:cNvPr id="2" name="Заголовок 1"/>
          <p:cNvSpPr>
            <a:spLocks noGrp="1"/>
          </p:cNvSpPr>
          <p:nvPr>
            <p:ph type="ctrTitle"/>
          </p:nvPr>
        </p:nvSpPr>
        <p:spPr>
          <a:xfrm>
            <a:off x="428604" y="571472"/>
            <a:ext cx="6229350" cy="1624317"/>
          </a:xfrm>
        </p:spPr>
        <p:txBody>
          <a:bodyPr/>
          <a:lstStyle/>
          <a:p>
            <a:r>
              <a:rPr lang="ru-RU" b="1" dirty="0" smtClean="0"/>
              <a:t>Депрессивные подростки.</a:t>
            </a:r>
            <a:endParaRPr lang="ru-RU"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0" y="785786"/>
            <a:ext cx="6858000" cy="5929354"/>
          </a:xfrm>
        </p:spPr>
        <p:txBody>
          <a:bodyPr>
            <a:normAutofit fontScale="85000" lnSpcReduction="20000"/>
          </a:bodyPr>
          <a:lstStyle/>
          <a:p>
            <a:r>
              <a:rPr lang="ru-RU" dirty="0" smtClean="0">
                <a:latin typeface="Ariston" pitchFamily="66" charset="0"/>
              </a:rPr>
              <a:t>Депрессия может подтолкнуть молодых людей к совершению суицидальной попытки, поскольку впавшие в депрессию подростки часто думают, что их несчастьям не будет конца. Им кажется, что они попали в полосу невезения, что «дальше будет только хуже» и что выхода из создавшегося положения нет и быть не может. Им представляется, что та жизнь, которую они ведут теперь, будет продолжаться всегда. Выходом из этого состояния безысходности может стать суицид.</a:t>
            </a:r>
            <a:br>
              <a:rPr lang="ru-RU" dirty="0" smtClean="0">
                <a:latin typeface="Ariston" pitchFamily="66" charset="0"/>
              </a:rPr>
            </a:br>
            <a:r>
              <a:rPr lang="ru-RU" dirty="0" smtClean="0">
                <a:latin typeface="Ariston" pitchFamily="66" charset="0"/>
              </a:rPr>
              <a:t>Впавшие в депрессию подростки теряют интерес к жизни, к людям, которые их окружают. Они перестают общаться с друзьями, перестают делать то, что раньше делали с интересом. Вид у них грустный, подавленный, они много спят, разговаривают обычно тихим, усталым голосом. Впечатление такое, будто живут они через силу. Они вовлечены в порочный круг: депрессия ведет к отчуждению, отчуждение порождает тоску, тоска – новый виток депрессии. И чем дольше длится этот цикл, тем больше риск, что подросток, пытаясь покончить с меланхолией и одиночеством, покончит с жизнью.</a:t>
            </a:r>
            <a:endParaRPr lang="ru-RU" dirty="0">
              <a:latin typeface="Ariston" pitchFamily="66" charset="0"/>
            </a:endParaRPr>
          </a:p>
        </p:txBody>
      </p:sp>
      <p:pic>
        <p:nvPicPr>
          <p:cNvPr id="5" name="Содержимое 4" descr="c14c69c48257.gif"/>
          <p:cNvPicPr>
            <a:picLocks noGrp="1" noChangeAspect="1"/>
          </p:cNvPicPr>
          <p:nvPr>
            <p:ph sz="half" idx="2"/>
          </p:nvPr>
        </p:nvPicPr>
        <p:blipFill>
          <a:blip r:embed="rId2"/>
          <a:stretch>
            <a:fillRect/>
          </a:stretch>
        </p:blipFill>
        <p:spPr>
          <a:xfrm>
            <a:off x="3813175" y="6254184"/>
            <a:ext cx="3044825" cy="2889816"/>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Симптомы депрессивного состояния:</a:t>
            </a:r>
            <a:endParaRPr lang="ru-RU" b="1" dirty="0"/>
          </a:p>
        </p:txBody>
      </p:sp>
      <p:sp>
        <p:nvSpPr>
          <p:cNvPr id="3" name="Содержимое 2"/>
          <p:cNvSpPr>
            <a:spLocks noGrp="1"/>
          </p:cNvSpPr>
          <p:nvPr>
            <p:ph sz="half" idx="1"/>
          </p:nvPr>
        </p:nvSpPr>
        <p:spPr>
          <a:xfrm>
            <a:off x="0" y="1428728"/>
            <a:ext cx="3929090" cy="7286676"/>
          </a:xfrm>
        </p:spPr>
        <p:txBody>
          <a:bodyPr>
            <a:normAutofit fontScale="92500" lnSpcReduction="20000"/>
          </a:bodyPr>
          <a:lstStyle/>
          <a:p>
            <a:r>
              <a:rPr lang="ru-RU" sz="3300" b="1" dirty="0" smtClean="0">
                <a:latin typeface="AnastasiaScript" pitchFamily="2" charset="0"/>
              </a:rPr>
              <a:t/>
            </a:r>
            <a:br>
              <a:rPr lang="ru-RU" sz="3300" b="1" dirty="0" smtClean="0">
                <a:latin typeface="AnastasiaScript" pitchFamily="2" charset="0"/>
              </a:rPr>
            </a:br>
            <a:r>
              <a:rPr lang="ru-RU" sz="3300" b="1" dirty="0" smtClean="0">
                <a:latin typeface="AnastasiaScript" pitchFamily="2" charset="0"/>
              </a:rPr>
              <a:t/>
            </a:r>
            <a:br>
              <a:rPr lang="ru-RU" sz="3300" b="1" dirty="0" smtClean="0">
                <a:latin typeface="AnastasiaScript" pitchFamily="2" charset="0"/>
              </a:rPr>
            </a:br>
            <a:r>
              <a:rPr lang="ru-RU" sz="3300" b="1" dirty="0" smtClean="0">
                <a:latin typeface="AnastasiaScript" pitchFamily="2" charset="0"/>
              </a:rPr>
              <a:t>1) На физиологическом уровне:</a:t>
            </a:r>
          </a:p>
          <a:p>
            <a:pPr>
              <a:buNone/>
            </a:pPr>
            <a:r>
              <a:rPr lang="ru-RU" dirty="0" smtClean="0"/>
              <a:t/>
            </a:r>
            <a:br>
              <a:rPr lang="ru-RU" dirty="0" smtClean="0"/>
            </a:br>
            <a:r>
              <a:rPr lang="ru-RU" dirty="0" smtClean="0"/>
              <a:t>• Нарушение сна (сонливость или бессонница).</a:t>
            </a:r>
            <a:br>
              <a:rPr lang="ru-RU" dirty="0" smtClean="0"/>
            </a:br>
            <a:r>
              <a:rPr lang="ru-RU" dirty="0" smtClean="0"/>
              <a:t>• Расстройство аппетита (повышен или понижен).</a:t>
            </a:r>
            <a:br>
              <a:rPr lang="ru-RU" dirty="0" smtClean="0"/>
            </a:br>
            <a:r>
              <a:rPr lang="ru-RU" dirty="0" smtClean="0"/>
              <a:t>• Чувство усталости.</a:t>
            </a:r>
            <a:br>
              <a:rPr lang="ru-RU" dirty="0" smtClean="0"/>
            </a:br>
            <a:r>
              <a:rPr lang="ru-RU" dirty="0" smtClean="0"/>
              <a:t>• Значительное изменение массы тела.</a:t>
            </a:r>
            <a:br>
              <a:rPr lang="ru-RU" dirty="0" smtClean="0"/>
            </a:br>
            <a:r>
              <a:rPr lang="ru-RU" dirty="0" smtClean="0"/>
              <a:t>• Жалобы на конкретное недомогание или общее плохое физическое состояние при отсутствии видимых органических причин.</a:t>
            </a:r>
            <a:br>
              <a:rPr lang="ru-RU" dirty="0" smtClean="0"/>
            </a:br>
            <a:endParaRPr lang="ru-RU" dirty="0"/>
          </a:p>
        </p:txBody>
      </p:sp>
      <p:pic>
        <p:nvPicPr>
          <p:cNvPr id="5" name="Содержимое 4" descr="d2349a93e8ee9cf65ef450318dbbc7f8.jpg"/>
          <p:cNvPicPr>
            <a:picLocks noGrp="1" noChangeAspect="1"/>
          </p:cNvPicPr>
          <p:nvPr>
            <p:ph sz="half" idx="2"/>
          </p:nvPr>
        </p:nvPicPr>
        <p:blipFill>
          <a:blip r:embed="rId2"/>
          <a:stretch>
            <a:fillRect/>
          </a:stretch>
        </p:blipFill>
        <p:spPr>
          <a:xfrm>
            <a:off x="3929066" y="2285984"/>
            <a:ext cx="2928934" cy="2571768"/>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Симптомы депрессивного состояния:</a:t>
            </a:r>
            <a:endParaRPr lang="ru-RU" b="1" dirty="0"/>
          </a:p>
        </p:txBody>
      </p:sp>
      <p:sp>
        <p:nvSpPr>
          <p:cNvPr id="3" name="Содержимое 2"/>
          <p:cNvSpPr>
            <a:spLocks noGrp="1"/>
          </p:cNvSpPr>
          <p:nvPr>
            <p:ph sz="half" idx="1"/>
          </p:nvPr>
        </p:nvSpPr>
        <p:spPr>
          <a:xfrm>
            <a:off x="2643182" y="1643042"/>
            <a:ext cx="3929090" cy="7286676"/>
          </a:xfrm>
        </p:spPr>
        <p:txBody>
          <a:bodyPr>
            <a:normAutofit fontScale="92500" lnSpcReduction="20000"/>
          </a:bodyPr>
          <a:lstStyle/>
          <a:p>
            <a:r>
              <a:rPr lang="ru-RU" sz="3300" b="1" dirty="0" smtClean="0">
                <a:latin typeface="AnastasiaScript" pitchFamily="2" charset="0"/>
              </a:rPr>
              <a:t/>
            </a:r>
            <a:br>
              <a:rPr lang="ru-RU" sz="3300" b="1" dirty="0" smtClean="0">
                <a:latin typeface="AnastasiaScript" pitchFamily="2" charset="0"/>
              </a:rPr>
            </a:br>
            <a:r>
              <a:rPr lang="ru-RU" sz="3300" b="1" dirty="0" smtClean="0">
                <a:latin typeface="AnastasiaScript" pitchFamily="2" charset="0"/>
              </a:rPr>
              <a:t/>
            </a:r>
            <a:br>
              <a:rPr lang="ru-RU" sz="3300" b="1" dirty="0" smtClean="0">
                <a:latin typeface="AnastasiaScript" pitchFamily="2" charset="0"/>
              </a:rPr>
            </a:br>
            <a:r>
              <a:rPr lang="ru-RU" sz="3200" dirty="0" smtClean="0">
                <a:latin typeface="AnastasiaScript" pitchFamily="2" charset="0"/>
              </a:rPr>
              <a:t>2</a:t>
            </a:r>
            <a:r>
              <a:rPr lang="ru-RU" sz="3500" b="1" dirty="0" smtClean="0">
                <a:latin typeface="AnastasiaScript" pitchFamily="2" charset="0"/>
              </a:rPr>
              <a:t>) На мыслительном уровне:</a:t>
            </a:r>
          </a:p>
          <a:p>
            <a:pPr>
              <a:buNone/>
            </a:pPr>
            <a:r>
              <a:rPr lang="ru-RU" dirty="0" smtClean="0"/>
              <a:t/>
            </a:r>
            <a:br>
              <a:rPr lang="ru-RU" dirty="0" smtClean="0"/>
            </a:br>
            <a:r>
              <a:rPr lang="ru-RU" dirty="0" smtClean="0"/>
              <a:t/>
            </a:r>
            <a:br>
              <a:rPr lang="ru-RU" dirty="0" smtClean="0"/>
            </a:br>
            <a:r>
              <a:rPr lang="ru-RU" dirty="0" smtClean="0"/>
              <a:t>• Негативные ожидания (ощущение безнадежности).</a:t>
            </a:r>
            <a:br>
              <a:rPr lang="ru-RU" dirty="0" smtClean="0"/>
            </a:br>
            <a:r>
              <a:rPr lang="ru-RU" dirty="0" smtClean="0"/>
              <a:t>• Негативная самооценка («Я плохой»).</a:t>
            </a:r>
            <a:br>
              <a:rPr lang="ru-RU" dirty="0" smtClean="0"/>
            </a:br>
            <a:r>
              <a:rPr lang="ru-RU" dirty="0" smtClean="0"/>
              <a:t>• ?Мысли о самоубийстве.</a:t>
            </a:r>
            <a:br>
              <a:rPr lang="ru-RU" dirty="0" smtClean="0"/>
            </a:br>
            <a:r>
              <a:rPr lang="ru-RU" dirty="0" smtClean="0"/>
              <a:t>• Трудности с принятием решения.</a:t>
            </a:r>
            <a:br>
              <a:rPr lang="ru-RU" dirty="0" smtClean="0"/>
            </a:br>
            <a:r>
              <a:rPr lang="ru-RU" dirty="0" smtClean="0"/>
              <a:t>• Чрезмерная концентрация на самом себе.</a:t>
            </a:r>
            <a:br>
              <a:rPr lang="ru-RU" dirty="0" smtClean="0"/>
            </a:br>
            <a:r>
              <a:rPr lang="ru-RU" dirty="0" smtClean="0"/>
              <a:t>• Трудности с сосредоточенностью.</a:t>
            </a:r>
            <a:br>
              <a:rPr lang="ru-RU" dirty="0" smtClean="0"/>
            </a:br>
            <a:endParaRPr lang="ru-RU" dirty="0"/>
          </a:p>
        </p:txBody>
      </p:sp>
      <p:pic>
        <p:nvPicPr>
          <p:cNvPr id="6" name="Рисунок 5" descr="1321101876978.jpg"/>
          <p:cNvPicPr>
            <a:picLocks noChangeAspect="1"/>
          </p:cNvPicPr>
          <p:nvPr/>
        </p:nvPicPr>
        <p:blipFill>
          <a:blip r:embed="rId2"/>
          <a:stretch>
            <a:fillRect/>
          </a:stretch>
        </p:blipFill>
        <p:spPr>
          <a:xfrm>
            <a:off x="0" y="2428860"/>
            <a:ext cx="2928958" cy="2800916"/>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Симптомы депрессивного состояния:</a:t>
            </a:r>
            <a:endParaRPr lang="ru-RU" b="1" dirty="0"/>
          </a:p>
        </p:txBody>
      </p:sp>
      <p:sp>
        <p:nvSpPr>
          <p:cNvPr id="3" name="Содержимое 2"/>
          <p:cNvSpPr>
            <a:spLocks noGrp="1"/>
          </p:cNvSpPr>
          <p:nvPr>
            <p:ph sz="half" idx="1"/>
          </p:nvPr>
        </p:nvSpPr>
        <p:spPr>
          <a:xfrm>
            <a:off x="0" y="1428728"/>
            <a:ext cx="3929090" cy="7929618"/>
          </a:xfrm>
        </p:spPr>
        <p:txBody>
          <a:bodyPr>
            <a:normAutofit fontScale="85000" lnSpcReduction="10000"/>
          </a:bodyPr>
          <a:lstStyle/>
          <a:p>
            <a:r>
              <a:rPr lang="ru-RU" sz="3300" b="1" dirty="0" smtClean="0">
                <a:latin typeface="AnastasiaScript" pitchFamily="2" charset="0"/>
              </a:rPr>
              <a:t/>
            </a:r>
            <a:br>
              <a:rPr lang="ru-RU" sz="3300" b="1" dirty="0" smtClean="0">
                <a:latin typeface="AnastasiaScript" pitchFamily="2" charset="0"/>
              </a:rPr>
            </a:br>
            <a:r>
              <a:rPr lang="ru-RU" sz="3300" b="1" dirty="0" smtClean="0">
                <a:latin typeface="AnastasiaScript" pitchFamily="2" charset="0"/>
              </a:rPr>
              <a:t/>
            </a:r>
            <a:br>
              <a:rPr lang="ru-RU" sz="3300" b="1" dirty="0" smtClean="0">
                <a:latin typeface="AnastasiaScript" pitchFamily="2" charset="0"/>
              </a:rPr>
            </a:br>
            <a:r>
              <a:rPr lang="ru-RU" sz="3800" b="1" dirty="0" smtClean="0">
                <a:latin typeface="AnastasiaScript" pitchFamily="2" charset="0"/>
              </a:rPr>
              <a:t>3)На поведенческом уровне:</a:t>
            </a:r>
          </a:p>
          <a:p>
            <a:pPr>
              <a:buNone/>
            </a:pPr>
            <a:r>
              <a:rPr lang="ru-RU" dirty="0" smtClean="0"/>
              <a:t/>
            </a:r>
            <a:br>
              <a:rPr lang="ru-RU" dirty="0" smtClean="0"/>
            </a:br>
            <a:r>
              <a:rPr lang="ru-RU" dirty="0" smtClean="0"/>
              <a:t> </a:t>
            </a:r>
            <a:br>
              <a:rPr lang="ru-RU" dirty="0" smtClean="0"/>
            </a:br>
            <a:r>
              <a:rPr lang="ru-RU" dirty="0" smtClean="0"/>
              <a:t>• Замедленная или невыразительная речь.</a:t>
            </a:r>
            <a:br>
              <a:rPr lang="ru-RU" dirty="0" smtClean="0"/>
            </a:br>
            <a:r>
              <a:rPr lang="ru-RU" dirty="0" smtClean="0"/>
              <a:t>• Приступы плача.</a:t>
            </a:r>
            <a:br>
              <a:rPr lang="ru-RU" dirty="0" smtClean="0"/>
            </a:br>
            <a:r>
              <a:rPr lang="ru-RU" dirty="0" smtClean="0"/>
              <a:t>• Агрессивные действия.</a:t>
            </a:r>
            <a:br>
              <a:rPr lang="ru-RU" dirty="0" smtClean="0"/>
            </a:br>
            <a:r>
              <a:rPr lang="ru-RU" dirty="0" smtClean="0"/>
              <a:t>• Психомоторное возбуждение или заторможенность.</a:t>
            </a:r>
            <a:br>
              <a:rPr lang="ru-RU" dirty="0" smtClean="0"/>
            </a:br>
            <a:r>
              <a:rPr lang="ru-RU" dirty="0" smtClean="0"/>
              <a:t>• Попытки самоубийства.</a:t>
            </a:r>
            <a:br>
              <a:rPr lang="ru-RU" dirty="0" smtClean="0"/>
            </a:br>
            <a:r>
              <a:rPr lang="ru-RU" dirty="0" smtClean="0"/>
              <a:t>• Попадание в зависимость (алкогольную, наркотическую, от других людей и др.).</a:t>
            </a:r>
            <a:br>
              <a:rPr lang="ru-RU" dirty="0" smtClean="0"/>
            </a:br>
            <a:r>
              <a:rPr lang="ru-RU" dirty="0" smtClean="0"/>
              <a:t>• Поведение, противоречащее собственной системе ценностей.</a:t>
            </a:r>
            <a:br>
              <a:rPr lang="ru-RU" dirty="0" smtClean="0"/>
            </a:br>
            <a:r>
              <a:rPr lang="ru-RU" dirty="0" smtClean="0"/>
              <a:t/>
            </a:r>
            <a:br>
              <a:rPr lang="ru-RU" dirty="0" smtClean="0"/>
            </a:br>
            <a:endParaRPr lang="ru-RU" dirty="0"/>
          </a:p>
        </p:txBody>
      </p:sp>
      <p:pic>
        <p:nvPicPr>
          <p:cNvPr id="7" name="Содержимое 6" descr="grustniy_krasniy_i_zheltie_shariki_1400.jpg"/>
          <p:cNvPicPr>
            <a:picLocks noGrp="1" noChangeAspect="1"/>
          </p:cNvPicPr>
          <p:nvPr>
            <p:ph sz="half" idx="2"/>
          </p:nvPr>
        </p:nvPicPr>
        <p:blipFill>
          <a:blip r:embed="rId2" cstate="print"/>
          <a:stretch>
            <a:fillRect/>
          </a:stretch>
        </p:blipFill>
        <p:spPr>
          <a:xfrm>
            <a:off x="3571876" y="1428728"/>
            <a:ext cx="3143272" cy="2374962"/>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5150_NpAdvHover.jpg"/>
          <p:cNvPicPr>
            <a:picLocks noChangeAspect="1"/>
          </p:cNvPicPr>
          <p:nvPr/>
        </p:nvPicPr>
        <p:blipFill>
          <a:blip r:embed="rId2"/>
          <a:stretch>
            <a:fillRect/>
          </a:stretch>
        </p:blipFill>
        <p:spPr>
          <a:xfrm>
            <a:off x="0" y="3143240"/>
            <a:ext cx="2914158" cy="3571900"/>
          </a:xfrm>
          <a:prstGeom prst="rect">
            <a:avLst/>
          </a:prstGeom>
        </p:spPr>
      </p:pic>
      <p:sp>
        <p:nvSpPr>
          <p:cNvPr id="2" name="Заголовок 1"/>
          <p:cNvSpPr>
            <a:spLocks noGrp="1"/>
          </p:cNvSpPr>
          <p:nvPr>
            <p:ph type="title"/>
          </p:nvPr>
        </p:nvSpPr>
        <p:spPr/>
        <p:txBody>
          <a:bodyPr>
            <a:normAutofit fontScale="90000"/>
          </a:bodyPr>
          <a:lstStyle/>
          <a:p>
            <a:r>
              <a:rPr lang="ru-RU" b="1" dirty="0" smtClean="0"/>
              <a:t>Симптомы депрессивного состояния:</a:t>
            </a:r>
            <a:endParaRPr lang="ru-RU" b="1" dirty="0"/>
          </a:p>
        </p:txBody>
      </p:sp>
      <p:sp>
        <p:nvSpPr>
          <p:cNvPr id="3" name="Содержимое 2"/>
          <p:cNvSpPr>
            <a:spLocks noGrp="1"/>
          </p:cNvSpPr>
          <p:nvPr>
            <p:ph sz="half" idx="1"/>
          </p:nvPr>
        </p:nvSpPr>
        <p:spPr>
          <a:xfrm>
            <a:off x="2643182" y="1643042"/>
            <a:ext cx="3929090" cy="7286676"/>
          </a:xfrm>
        </p:spPr>
        <p:txBody>
          <a:bodyPr>
            <a:normAutofit fontScale="85000" lnSpcReduction="20000"/>
          </a:bodyPr>
          <a:lstStyle/>
          <a:p>
            <a:pPr>
              <a:buNone/>
            </a:pPr>
            <a:r>
              <a:rPr lang="ru-RU" sz="3300" b="1" dirty="0" smtClean="0">
                <a:latin typeface="AnastasiaScript" pitchFamily="2" charset="0"/>
              </a:rPr>
              <a:t/>
            </a:r>
            <a:br>
              <a:rPr lang="ru-RU" sz="3300" b="1" dirty="0" smtClean="0">
                <a:latin typeface="AnastasiaScript" pitchFamily="2" charset="0"/>
              </a:rPr>
            </a:br>
            <a:r>
              <a:rPr lang="ru-RU" sz="3300" b="1" dirty="0" smtClean="0">
                <a:latin typeface="AnastasiaScript" pitchFamily="2" charset="0"/>
              </a:rPr>
              <a:t/>
            </a:r>
            <a:br>
              <a:rPr lang="ru-RU" sz="3300" b="1" dirty="0" smtClean="0">
                <a:latin typeface="AnastasiaScript" pitchFamily="2" charset="0"/>
              </a:rPr>
            </a:br>
            <a:r>
              <a:rPr lang="ru-RU" sz="3800" b="1" dirty="0" smtClean="0">
                <a:latin typeface="AnastasiaScript" pitchFamily="2" charset="0"/>
              </a:rPr>
              <a:t> 4)На эмоциональном уровне:</a:t>
            </a:r>
            <a:r>
              <a:rPr lang="ru-RU" dirty="0" smtClean="0"/>
              <a:t/>
            </a:r>
            <a:br>
              <a:rPr lang="ru-RU" dirty="0" smtClean="0"/>
            </a:br>
            <a:r>
              <a:rPr lang="ru-RU" dirty="0" smtClean="0"/>
              <a:t>• Плохое настроение, грусть.</a:t>
            </a:r>
            <a:br>
              <a:rPr lang="ru-RU" dirty="0" smtClean="0"/>
            </a:br>
            <a:r>
              <a:rPr lang="ru-RU" dirty="0" smtClean="0"/>
              <a:t>• Чрезмерное или неадекватное чувство вины.</a:t>
            </a:r>
            <a:br>
              <a:rPr lang="ru-RU" dirty="0" smtClean="0"/>
            </a:br>
            <a:r>
              <a:rPr lang="ru-RU" dirty="0" smtClean="0"/>
              <a:t>• Ощущение собственного бессилия.</a:t>
            </a:r>
            <a:br>
              <a:rPr lang="ru-RU" dirty="0" smtClean="0"/>
            </a:br>
            <a:r>
              <a:rPr lang="ru-RU" dirty="0" smtClean="0"/>
              <a:t>• Чувство собственной никчемности.</a:t>
            </a:r>
            <a:br>
              <a:rPr lang="ru-RU" dirty="0" smtClean="0"/>
            </a:br>
            <a:r>
              <a:rPr lang="ru-RU" dirty="0" smtClean="0"/>
              <a:t>• Потеря уважения к самому себе.</a:t>
            </a:r>
            <a:br>
              <a:rPr lang="ru-RU" dirty="0" smtClean="0"/>
            </a:br>
            <a:r>
              <a:rPr lang="ru-RU" dirty="0" smtClean="0"/>
              <a:t>• Утрата чувства юмора.</a:t>
            </a:r>
            <a:br>
              <a:rPr lang="ru-RU" dirty="0" smtClean="0"/>
            </a:br>
            <a:r>
              <a:rPr lang="ru-RU" dirty="0" smtClean="0"/>
              <a:t>• Одновременное проявление противоположных чувств.</a:t>
            </a:r>
            <a:br>
              <a:rPr lang="ru-RU" dirty="0" smtClean="0"/>
            </a:br>
            <a:r>
              <a:rPr lang="ru-RU" dirty="0" smtClean="0"/>
              <a:t>• Сосредоточенность на депрессивных ощущениях.</a:t>
            </a:r>
            <a:br>
              <a:rPr lang="ru-RU" dirty="0" smtClean="0"/>
            </a:br>
            <a:r>
              <a:rPr lang="ru-RU" dirty="0" smtClean="0"/>
              <a:t>• Отсутствие удовольствия от жизни.</a:t>
            </a:r>
            <a:br>
              <a:rPr lang="ru-RU" dirty="0" smtClean="0"/>
            </a:br>
            <a:r>
              <a:rPr lang="ru-RU" dirty="0" smtClean="0"/>
              <a:t> </a:t>
            </a:r>
            <a:br>
              <a:rPr lang="ru-RU" dirty="0" smtClean="0"/>
            </a:b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Симптомы депрессивного состояния:</a:t>
            </a:r>
            <a:endParaRPr lang="ru-RU" b="1" dirty="0"/>
          </a:p>
        </p:txBody>
      </p:sp>
      <p:sp>
        <p:nvSpPr>
          <p:cNvPr id="3" name="Содержимое 2"/>
          <p:cNvSpPr>
            <a:spLocks noGrp="1"/>
          </p:cNvSpPr>
          <p:nvPr>
            <p:ph sz="half" idx="1"/>
          </p:nvPr>
        </p:nvSpPr>
        <p:spPr>
          <a:xfrm>
            <a:off x="0" y="2071670"/>
            <a:ext cx="3857628" cy="7715304"/>
          </a:xfrm>
        </p:spPr>
        <p:txBody>
          <a:bodyPr>
            <a:normAutofit fontScale="92500" lnSpcReduction="20000"/>
          </a:bodyPr>
          <a:lstStyle/>
          <a:p>
            <a:pPr>
              <a:buNone/>
            </a:pPr>
            <a:r>
              <a:rPr lang="ru-RU" sz="3500" b="1" dirty="0" smtClean="0">
                <a:latin typeface="AnastasiaScript" pitchFamily="2" charset="0"/>
              </a:rPr>
              <a:t>5)На социальном уровне:</a:t>
            </a:r>
            <a:r>
              <a:rPr lang="ru-RU" dirty="0" smtClean="0"/>
              <a:t/>
            </a:r>
            <a:br>
              <a:rPr lang="ru-RU" dirty="0" smtClean="0"/>
            </a:br>
            <a:r>
              <a:rPr lang="ru-RU" dirty="0" smtClean="0"/>
              <a:t>• Самоизоляция.</a:t>
            </a:r>
            <a:br>
              <a:rPr lang="ru-RU" dirty="0" smtClean="0"/>
            </a:br>
            <a:r>
              <a:rPr lang="ru-RU" dirty="0" smtClean="0"/>
              <a:t>• Апатия, уход от общества.</a:t>
            </a:r>
            <a:br>
              <a:rPr lang="ru-RU" dirty="0" smtClean="0"/>
            </a:br>
            <a:r>
              <a:rPr lang="ru-RU" dirty="0" smtClean="0"/>
              <a:t>• Зависимость от других.</a:t>
            </a:r>
            <a:br>
              <a:rPr lang="ru-RU" dirty="0" smtClean="0"/>
            </a:br>
            <a:r>
              <a:rPr lang="ru-RU" dirty="0" smtClean="0"/>
              <a:t>• Склонность к самопожертвованию.</a:t>
            </a:r>
            <a:br>
              <a:rPr lang="ru-RU" dirty="0" smtClean="0"/>
            </a:br>
            <a:r>
              <a:rPr lang="ru-RU" dirty="0" smtClean="0"/>
              <a:t>• Позиция мученика.</a:t>
            </a:r>
            <a:br>
              <a:rPr lang="ru-RU" dirty="0" smtClean="0"/>
            </a:br>
            <a:r>
              <a:rPr lang="ru-RU" dirty="0" smtClean="0"/>
              <a:t>• Чрезмерная потребность в одобрении.</a:t>
            </a:r>
            <a:br>
              <a:rPr lang="ru-RU" dirty="0" smtClean="0"/>
            </a:br>
            <a:r>
              <a:rPr lang="ru-RU" dirty="0" smtClean="0"/>
              <a:t>• Чрезмерная критичность по отношению к другим.</a:t>
            </a:r>
            <a:br>
              <a:rPr lang="ru-RU" dirty="0" smtClean="0"/>
            </a:br>
            <a:r>
              <a:rPr lang="ru-RU" dirty="0" smtClean="0"/>
              <a:t>• Преувеличенное чувство ответственности за других. </a:t>
            </a:r>
            <a:br>
              <a:rPr lang="ru-RU" dirty="0" smtClean="0"/>
            </a:br>
            <a:r>
              <a:rPr lang="ru-RU" dirty="0" smtClean="0"/>
              <a:t/>
            </a:r>
            <a:br>
              <a:rPr lang="ru-RU" dirty="0" smtClean="0"/>
            </a:br>
            <a:r>
              <a:rPr lang="ru-RU" dirty="0" smtClean="0"/>
              <a:t/>
            </a:r>
            <a:br>
              <a:rPr lang="ru-RU" dirty="0" smtClean="0"/>
            </a:br>
            <a:endParaRPr lang="ru-RU" dirty="0"/>
          </a:p>
        </p:txBody>
      </p:sp>
      <p:pic>
        <p:nvPicPr>
          <p:cNvPr id="6" name="Содержимое 5" descr="0_5d4fc_6004fd13_XL.jpg"/>
          <p:cNvPicPr>
            <a:picLocks noGrp="1" noChangeAspect="1"/>
          </p:cNvPicPr>
          <p:nvPr>
            <p:ph sz="half" idx="2"/>
          </p:nvPr>
        </p:nvPicPr>
        <p:blipFill>
          <a:blip r:embed="rId2"/>
          <a:stretch>
            <a:fillRect/>
          </a:stretch>
        </p:blipFill>
        <p:spPr>
          <a:xfrm>
            <a:off x="3501320" y="3071803"/>
            <a:ext cx="3356680" cy="4143403"/>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klinser.JPG"/>
          <p:cNvPicPr>
            <a:picLocks noGrp="1" noChangeAspect="1"/>
          </p:cNvPicPr>
          <p:nvPr>
            <p:ph sz="half" idx="2"/>
          </p:nvPr>
        </p:nvPicPr>
        <p:blipFill>
          <a:blip r:embed="rId2"/>
          <a:stretch>
            <a:fillRect/>
          </a:stretch>
        </p:blipFill>
        <p:spPr>
          <a:xfrm rot="5400000">
            <a:off x="-2869198" y="2869198"/>
            <a:ext cx="12596395" cy="6858000"/>
          </a:xfrm>
        </p:spPr>
      </p:pic>
      <p:sp>
        <p:nvSpPr>
          <p:cNvPr id="2" name="Заголовок 1"/>
          <p:cNvSpPr>
            <a:spLocks noGrp="1"/>
          </p:cNvSpPr>
          <p:nvPr>
            <p:ph type="title"/>
          </p:nvPr>
        </p:nvSpPr>
        <p:spPr>
          <a:xfrm>
            <a:off x="285728" y="500034"/>
            <a:ext cx="6172200" cy="1625600"/>
          </a:xfrm>
        </p:spPr>
        <p:txBody>
          <a:bodyPr>
            <a:normAutofit fontScale="90000"/>
          </a:bodyPr>
          <a:lstStyle/>
          <a:p>
            <a:pPr algn="ctr"/>
            <a:r>
              <a:rPr lang="ru-RU" b="1" i="1" dirty="0" smtClean="0"/>
              <a:t>Рекомендации психолога</a:t>
            </a:r>
            <a:br>
              <a:rPr lang="ru-RU" b="1" i="1" dirty="0" smtClean="0"/>
            </a:br>
            <a:r>
              <a:rPr lang="ru-RU" b="1" i="1" dirty="0" smtClean="0"/>
              <a:t>КАК ПОМОЧЬ </a:t>
            </a:r>
            <a:br>
              <a:rPr lang="ru-RU" b="1" i="1" dirty="0" smtClean="0"/>
            </a:br>
            <a:endParaRPr lang="ru-RU" dirty="0"/>
          </a:p>
        </p:txBody>
      </p:sp>
      <p:sp>
        <p:nvSpPr>
          <p:cNvPr id="3" name="Содержимое 2"/>
          <p:cNvSpPr>
            <a:spLocks noGrp="1"/>
          </p:cNvSpPr>
          <p:nvPr>
            <p:ph sz="half" idx="1"/>
          </p:nvPr>
        </p:nvSpPr>
        <p:spPr>
          <a:xfrm>
            <a:off x="342900" y="2032000"/>
            <a:ext cx="6157934" cy="7826412"/>
          </a:xfrm>
        </p:spPr>
        <p:txBody>
          <a:bodyPr>
            <a:normAutofit fontScale="77500" lnSpcReduction="20000"/>
          </a:bodyPr>
          <a:lstStyle/>
          <a:p>
            <a:r>
              <a:rPr lang="ru-RU" dirty="0" smtClean="0">
                <a:solidFill>
                  <a:schemeClr val="bg2">
                    <a:lumMod val="75000"/>
                  </a:schemeClr>
                </a:solidFill>
                <a:latin typeface="Comic Sans MS" pitchFamily="66" charset="0"/>
              </a:rPr>
              <a:t/>
            </a:r>
            <a:br>
              <a:rPr lang="ru-RU" dirty="0" smtClean="0">
                <a:solidFill>
                  <a:schemeClr val="bg2">
                    <a:lumMod val="75000"/>
                  </a:schemeClr>
                </a:solidFill>
                <a:latin typeface="Comic Sans MS" pitchFamily="66" charset="0"/>
              </a:rPr>
            </a:br>
            <a:r>
              <a:rPr lang="ru-RU" dirty="0" smtClean="0">
                <a:solidFill>
                  <a:schemeClr val="bg2">
                    <a:lumMod val="75000"/>
                  </a:schemeClr>
                </a:solidFill>
                <a:latin typeface="Comic Sans MS" pitchFamily="66" charset="0"/>
              </a:rPr>
              <a:t>ВЫСЛУШИВАЙТЕ - "Я слышу тебя". Не пытайтесь утешить общими словами типа «Ну, а все не так плохо», "Вам станет лучше", "Не стоит этого делать". Дайте ему возможность высказаться. Задавайте вопросы и внимательно слушайте.</a:t>
            </a:r>
            <a:r>
              <a:rPr lang="ru-RU" dirty="0" smtClean="0">
                <a:latin typeface="Comic Sans MS" pitchFamily="66" charset="0"/>
              </a:rPr>
              <a:t/>
            </a:r>
            <a:br>
              <a:rPr lang="ru-RU" dirty="0" smtClean="0">
                <a:latin typeface="Comic Sans MS" pitchFamily="66" charset="0"/>
              </a:rPr>
            </a:br>
            <a:endParaRPr lang="ru-RU" dirty="0" smtClean="0">
              <a:latin typeface="Comic Sans MS" pitchFamily="66" charset="0"/>
            </a:endParaRPr>
          </a:p>
          <a:p>
            <a:r>
              <a:rPr lang="ru-RU" dirty="0" smtClean="0">
                <a:solidFill>
                  <a:schemeClr val="bg2">
                    <a:lumMod val="75000"/>
                  </a:schemeClr>
                </a:solidFill>
                <a:latin typeface="Comic Sans MS" pitchFamily="66" charset="0"/>
              </a:rPr>
              <a:t>ОБСУЖДАЙТЕ — открытое обсуждение планов и проблем снимает тревожность. Не бойтесь говорить об этом — большинство людей чувствуют неловкость, говоря о самоубийстве и это проявляется в отрицании или избегании этой темы. Беседы не могут спровоцировать самоубийства, тогда как избегание этой темы увеличивает тревожность, подозрительность к терапевту.</a:t>
            </a:r>
            <a:br>
              <a:rPr lang="ru-RU" dirty="0" smtClean="0">
                <a:solidFill>
                  <a:schemeClr val="bg2">
                    <a:lumMod val="75000"/>
                  </a:schemeClr>
                </a:solidFill>
                <a:latin typeface="Comic Sans MS" pitchFamily="66" charset="0"/>
              </a:rPr>
            </a:br>
            <a:endParaRPr lang="ru-RU" dirty="0" smtClean="0">
              <a:solidFill>
                <a:schemeClr val="bg2">
                  <a:lumMod val="75000"/>
                </a:schemeClr>
              </a:solidFill>
              <a:latin typeface="Comic Sans MS" pitchFamily="66" charset="0"/>
            </a:endParaRPr>
          </a:p>
          <a:p>
            <a:r>
              <a:rPr lang="ru-RU" dirty="0" smtClean="0">
                <a:solidFill>
                  <a:schemeClr val="bg2">
                    <a:lumMod val="75000"/>
                  </a:schemeClr>
                </a:solidFill>
                <a:latin typeface="Comic Sans MS" pitchFamily="66" charset="0"/>
              </a:rPr>
              <a:t>БУДЬТЕ ВНИМАТЕЛЬНЫ к косвенным показателям при предполагаемом самоубийстве. Каждое шутливое упоминание или угрозу следует воспринимать всерьез. Подростки часто отрицают, что говорили всерьез, пытаются высмеивать терапевта за его излишнюю тревожность, могут изображать гнев. Скажите, что вы принимаете их всерьез.</a:t>
            </a:r>
            <a:r>
              <a:rPr lang="ru-RU" dirty="0" smtClean="0">
                <a:latin typeface="Comic Sans MS" pitchFamily="66" charset="0"/>
              </a:rPr>
              <a:t/>
            </a:r>
            <a:br>
              <a:rPr lang="ru-RU" dirty="0" smtClean="0">
                <a:latin typeface="Comic Sans MS" pitchFamily="66" charset="0"/>
              </a:rPr>
            </a:br>
            <a:endParaRPr lang="ru-RU" dirty="0">
              <a:latin typeface="Comic Sans MS"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31982914684340.jpg"/>
          <p:cNvPicPr>
            <a:picLocks noGrp="1" noChangeAspect="1"/>
          </p:cNvPicPr>
          <p:nvPr>
            <p:ph sz="half" idx="1"/>
          </p:nvPr>
        </p:nvPicPr>
        <p:blipFill>
          <a:blip r:embed="rId2"/>
          <a:stretch>
            <a:fillRect/>
          </a:stretch>
        </p:blipFill>
        <p:spPr>
          <a:xfrm>
            <a:off x="0" y="-142908"/>
            <a:ext cx="6893024" cy="9286908"/>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65</TotalTime>
  <Words>108</Words>
  <Application>Microsoft Office PowerPoint</Application>
  <PresentationFormat>Экран (4:3)</PresentationFormat>
  <Paragraphs>21</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Бумажная</vt:lpstr>
      <vt:lpstr>Депрессивные подростки.</vt:lpstr>
      <vt:lpstr>Слайд 2</vt:lpstr>
      <vt:lpstr>Симптомы депрессивного состояния:</vt:lpstr>
      <vt:lpstr>Симптомы депрессивного состояния:</vt:lpstr>
      <vt:lpstr>Симптомы депрессивного состояния:</vt:lpstr>
      <vt:lpstr>Симптомы депрессивного состояния:</vt:lpstr>
      <vt:lpstr>Симптомы депрессивного состояния:</vt:lpstr>
      <vt:lpstr>Рекомендации психолога КАК ПОМОЧЬ  </vt:lpstr>
      <vt:lpstr>Слайд 9</vt:lpstr>
    </vt:vector>
  </TitlesOfParts>
  <Company>DG Win&amp;Soft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Депрессивные подростки.</dc:title>
  <dc:creator>Admin</dc:creator>
  <cp:lastModifiedBy>Класс</cp:lastModifiedBy>
  <cp:revision>11</cp:revision>
  <dcterms:created xsi:type="dcterms:W3CDTF">2012-08-09T08:56:57Z</dcterms:created>
  <dcterms:modified xsi:type="dcterms:W3CDTF">2021-08-04T08:21:28Z</dcterms:modified>
</cp:coreProperties>
</file>